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42" autoAdjust="0"/>
    <p:restoredTop sz="94660"/>
  </p:normalViewPr>
  <p:slideViewPr>
    <p:cSldViewPr>
      <p:cViewPr varScale="1">
        <p:scale>
          <a:sx n="75" d="100"/>
          <a:sy n="75" d="100"/>
        </p:scale>
        <p:origin x="-4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fld id="{096F6E2E-55A2-48EB-9101-09F0FE3AB94C}" type="datetimeFigureOut">
              <a:rPr lang="es-ES"/>
              <a:pPr>
                <a:defRPr/>
              </a:pPr>
              <a:t>11/05/2010</a:t>
            </a:fld>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36641343-026A-453B-8EA7-CFFA5E80B5E3}" type="slidenum">
              <a:rPr lang="es-ES"/>
              <a:pPr>
                <a:defRPr/>
              </a:pPr>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41C86738-25D5-4024-998C-6C56DC84459A}" type="datetimeFigureOut">
              <a:rPr lang="es-ES"/>
              <a:pPr>
                <a:defRPr/>
              </a:pPr>
              <a:t>11/05/2010</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30A3C9BA-14E2-4EB1-987D-5AC6CE2BC60F}"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C4018C5D-44A3-4CF3-93A9-FFBD5658030F}" type="datetimeFigureOut">
              <a:rPr lang="es-ES"/>
              <a:pPr>
                <a:defRPr/>
              </a:pPr>
              <a:t>11/05/2010</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EBFEF24D-57BD-481C-8136-85A495E9C75E}"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23A3D91A-81EA-4D2F-BED3-653BF7DFB2AB}" type="datetimeFigureOut">
              <a:rPr lang="es-ES"/>
              <a:pPr>
                <a:defRPr/>
              </a:pPr>
              <a:t>11/05/2010</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9A0DF73F-F248-4C53-A996-9DC87ECACF1D}"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4843731-3060-4A6F-BD9A-A166A6B50A05}" type="datetimeFigureOut">
              <a:rPr lang="es-ES"/>
              <a:pPr>
                <a:defRPr/>
              </a:pPr>
              <a:t>11/05/2010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1C561DA-98F6-4BF4-BD3B-DA45560B2D38}" type="slidenum">
              <a:rPr lang="es-ES"/>
              <a:pPr>
                <a:defRPr/>
              </a:pPr>
              <a:t>‹#›</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E44C1459-3441-4F47-B863-DF3D65E2651E}" type="datetimeFigureOut">
              <a:rPr lang="es-ES"/>
              <a:pPr>
                <a:defRPr/>
              </a:pPr>
              <a:t>11/05/2010</a:t>
            </a:fld>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05547EE2-5C02-42CF-A76E-4636BEE1E8B6}"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fld id="{C92CFBA3-329F-480A-96E9-FA72E6E534C6}" type="datetimeFigureOut">
              <a:rPr lang="es-ES"/>
              <a:pPr>
                <a:defRPr/>
              </a:pPr>
              <a:t>11/05/2010</a:t>
            </a:fld>
            <a:endParaRPr lang="es-ES"/>
          </a:p>
        </p:txBody>
      </p:sp>
      <p:sp>
        <p:nvSpPr>
          <p:cNvPr id="8" name="21 Marcador de pie de página"/>
          <p:cNvSpPr>
            <a:spLocks noGrp="1"/>
          </p:cNvSpPr>
          <p:nvPr>
            <p:ph type="ftr" sz="quarter" idx="11"/>
          </p:nvPr>
        </p:nvSpPr>
        <p:spPr/>
        <p:txBody>
          <a:bodyPr/>
          <a:lstStyle>
            <a:lvl1pPr>
              <a:defRPr/>
            </a:lvl1pPr>
          </a:lstStyle>
          <a:p>
            <a:pPr>
              <a:defRPr/>
            </a:pPr>
            <a:endParaRPr lang="es-ES"/>
          </a:p>
        </p:txBody>
      </p:sp>
      <p:sp>
        <p:nvSpPr>
          <p:cNvPr id="9" name="17 Marcador de número de diapositiva"/>
          <p:cNvSpPr>
            <a:spLocks noGrp="1"/>
          </p:cNvSpPr>
          <p:nvPr>
            <p:ph type="sldNum" sz="quarter" idx="12"/>
          </p:nvPr>
        </p:nvSpPr>
        <p:spPr/>
        <p:txBody>
          <a:bodyPr/>
          <a:lstStyle>
            <a:lvl1pPr>
              <a:defRPr/>
            </a:lvl1pPr>
          </a:lstStyle>
          <a:p>
            <a:pPr>
              <a:defRPr/>
            </a:pPr>
            <a:fld id="{F8D3522E-B8FF-4355-A6F0-A9B3236407F7}"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1263B992-ABAC-49E2-8541-0ECE9D02BDA0}" type="datetimeFigureOut">
              <a:rPr lang="es-ES"/>
              <a:pPr>
                <a:defRPr/>
              </a:pPr>
              <a:t>11/05/2010</a:t>
            </a:fld>
            <a:endParaRPr lang="es-ES"/>
          </a:p>
        </p:txBody>
      </p:sp>
      <p:sp>
        <p:nvSpPr>
          <p:cNvPr id="4" name="21 Marcador de pie de página"/>
          <p:cNvSpPr>
            <a:spLocks noGrp="1"/>
          </p:cNvSpPr>
          <p:nvPr>
            <p:ph type="ftr" sz="quarter" idx="11"/>
          </p:nvPr>
        </p:nvSpPr>
        <p:spPr/>
        <p:txBody>
          <a:bodyPr/>
          <a:lstStyle>
            <a:lvl1pPr>
              <a:defRPr/>
            </a:lvl1pPr>
          </a:lstStyle>
          <a:p>
            <a:pPr>
              <a:defRPr/>
            </a:pPr>
            <a:endParaRPr lang="es-ES"/>
          </a:p>
        </p:txBody>
      </p:sp>
      <p:sp>
        <p:nvSpPr>
          <p:cNvPr id="5" name="17 Marcador de número de diapositiva"/>
          <p:cNvSpPr>
            <a:spLocks noGrp="1"/>
          </p:cNvSpPr>
          <p:nvPr>
            <p:ph type="sldNum" sz="quarter" idx="12"/>
          </p:nvPr>
        </p:nvSpPr>
        <p:spPr/>
        <p:txBody>
          <a:bodyPr/>
          <a:lstStyle>
            <a:lvl1pPr>
              <a:defRPr/>
            </a:lvl1pPr>
          </a:lstStyle>
          <a:p>
            <a:pPr>
              <a:defRPr/>
            </a:pPr>
            <a:fld id="{9F6DC35A-8D16-41FA-9D4D-DEC3E16888C4}"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91813621-2876-4109-B6DA-ABB376953775}" type="datetimeFigureOut">
              <a:rPr lang="es-ES"/>
              <a:pPr>
                <a:defRPr/>
              </a:pPr>
              <a:t>11/05/2010</a:t>
            </a:fld>
            <a:endParaRPr lang="es-ES"/>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A81F400A-9A70-478A-8B0E-3DCF69711E6C}"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fld id="{B184F20A-467A-475D-A549-E2D39824BCB6}" type="datetimeFigureOut">
              <a:rPr lang="es-ES"/>
              <a:pPr>
                <a:defRPr/>
              </a:pPr>
              <a:t>11/05/2010</a:t>
            </a:fld>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57C24CBA-6308-4C14-9C23-0FF2231AB479}"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smtClean="0"/>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EA6884A4-8BF6-41F1-B48B-78C81F6C7DA7}" type="datetimeFigureOut">
              <a:rPr lang="es-ES"/>
              <a:pPr>
                <a:defRPr/>
              </a:pPr>
              <a:t>11/05/2010</a:t>
            </a:fld>
            <a:endParaRPr lang="es-ES"/>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729E43AC-9D1A-446B-9748-FC1B9730523E}"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Marcador de título"/>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29" name="29 Marcador de texto"/>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7A645E2A-5478-4AC5-802D-6437214D8D65}" type="datetimeFigureOut">
              <a:rPr lang="es-ES"/>
              <a:pPr>
                <a:defRPr/>
              </a:pPr>
              <a:t>11/05/2010</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E0D67C7F-F9CB-413C-BC31-F9FB06AF6B49}" type="slidenum">
              <a:rPr lang="es-ES"/>
              <a:pPr>
                <a:defRPr/>
              </a:pPr>
              <a:t>‹#›</a:t>
            </a:fld>
            <a:endParaRPr lang="es-ES"/>
          </a:p>
        </p:txBody>
      </p:sp>
      <p:grpSp>
        <p:nvGrpSpPr>
          <p:cNvPr id="1033"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05" r:id="rId5"/>
    <p:sldLayoutId id="2147483704" r:id="rId6"/>
    <p:sldLayoutId id="2147483703" r:id="rId7"/>
    <p:sldLayoutId id="2147483702" r:id="rId8"/>
    <p:sldLayoutId id="2147483710" r:id="rId9"/>
    <p:sldLayoutId id="2147483701" r:id="rId10"/>
    <p:sldLayoutId id="214748370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eaLnBrk="1" fontAlgn="auto" hangingPunct="1">
              <a:spcAft>
                <a:spcPts val="0"/>
              </a:spcAft>
              <a:defRPr/>
            </a:pPr>
            <a:r>
              <a:rPr lang="es-ES" dirty="0" smtClean="0"/>
              <a:t>Visita a la reserva de la biosfera</a:t>
            </a:r>
            <a:endParaRPr lang="es-ES" dirty="0"/>
          </a:p>
        </p:txBody>
      </p:sp>
      <p:sp>
        <p:nvSpPr>
          <p:cNvPr id="13314" name="2 Subtítulo"/>
          <p:cNvSpPr>
            <a:spLocks noGrp="1"/>
          </p:cNvSpPr>
          <p:nvPr>
            <p:ph type="subTitle" idx="1"/>
          </p:nvPr>
        </p:nvSpPr>
        <p:spPr>
          <a:xfrm>
            <a:off x="533400" y="3228975"/>
            <a:ext cx="7854950" cy="1752600"/>
          </a:xfrm>
        </p:spPr>
        <p:txBody>
          <a:bodyPr/>
          <a:lstStyle/>
          <a:p>
            <a:pPr marR="0" eaLnBrk="1" hangingPunct="1">
              <a:lnSpc>
                <a:spcPct val="90000"/>
              </a:lnSpc>
            </a:pPr>
            <a:endParaRPr lang="es-ES" sz="2400" smtClean="0"/>
          </a:p>
          <a:p>
            <a:pPr marR="0" eaLnBrk="1" hangingPunct="1">
              <a:lnSpc>
                <a:spcPct val="90000"/>
              </a:lnSpc>
            </a:pPr>
            <a:endParaRPr lang="es-ES" sz="2400" smtClean="0"/>
          </a:p>
          <a:p>
            <a:pPr marR="0" eaLnBrk="1" hangingPunct="1">
              <a:lnSpc>
                <a:spcPct val="90000"/>
              </a:lnSpc>
            </a:pPr>
            <a:r>
              <a:rPr lang="es-ES" sz="2400" smtClean="0"/>
              <a:t>Alex Boltaña </a:t>
            </a:r>
          </a:p>
          <a:p>
            <a:pPr marR="0" eaLnBrk="1" hangingPunct="1">
              <a:lnSpc>
                <a:spcPct val="90000"/>
              </a:lnSpc>
            </a:pPr>
            <a:r>
              <a:rPr lang="es-ES" sz="2400" smtClean="0"/>
              <a:t>Salvador Florido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Título"/>
          <p:cNvSpPr>
            <a:spLocks noGrp="1"/>
          </p:cNvSpPr>
          <p:nvPr>
            <p:ph type="title"/>
          </p:nvPr>
        </p:nvSpPr>
        <p:spPr>
          <a:xfrm>
            <a:off x="685800" y="514350"/>
            <a:ext cx="2743200" cy="1162050"/>
          </a:xfrm>
        </p:spPr>
        <p:txBody>
          <a:bodyPr/>
          <a:lstStyle/>
          <a:p>
            <a:pPr algn="ctr" eaLnBrk="1" hangingPunct="1"/>
            <a:r>
              <a:rPr lang="es-ES" sz="4000" smtClean="0"/>
              <a:t>El Torcal de Antequera</a:t>
            </a:r>
          </a:p>
        </p:txBody>
      </p:sp>
      <p:sp>
        <p:nvSpPr>
          <p:cNvPr id="14338" name="3 Marcador de texto"/>
          <p:cNvSpPr>
            <a:spLocks noGrp="1"/>
          </p:cNvSpPr>
          <p:nvPr>
            <p:ph type="body" idx="2"/>
          </p:nvPr>
        </p:nvSpPr>
        <p:spPr/>
        <p:txBody>
          <a:bodyPr/>
          <a:lstStyle/>
          <a:p>
            <a:pPr eaLnBrk="1" hangingPunct="1"/>
            <a:endParaRPr lang="es-ES_tradnl" smtClean="0"/>
          </a:p>
        </p:txBody>
      </p:sp>
      <p:sp>
        <p:nvSpPr>
          <p:cNvPr id="14339" name="2 Marcador de contenido"/>
          <p:cNvSpPr>
            <a:spLocks noGrp="1"/>
          </p:cNvSpPr>
          <p:nvPr>
            <p:ph sz="half" idx="1"/>
          </p:nvPr>
        </p:nvSpPr>
        <p:spPr/>
        <p:txBody>
          <a:bodyPr/>
          <a:lstStyle/>
          <a:p>
            <a:pPr eaLnBrk="1" hangingPunct="1"/>
            <a:r>
              <a:rPr lang="es-ES" sz="2000" smtClean="0"/>
              <a:t>El Torcal es un paraje natural situado en las cercanías de Antequera.</a:t>
            </a:r>
          </a:p>
          <a:p>
            <a:pPr eaLnBrk="1" hangingPunct="1"/>
            <a:r>
              <a:rPr lang="es-ES" sz="2000" smtClean="0"/>
              <a:t>Está compuesto de 3 tipos de roca caliza: </a:t>
            </a:r>
          </a:p>
          <a:p>
            <a:pPr eaLnBrk="1" hangingPunct="1">
              <a:buFont typeface="Wingdings 2" pitchFamily="18" charset="2"/>
              <a:buNone/>
            </a:pPr>
            <a:r>
              <a:rPr lang="es-ES" sz="2000" smtClean="0"/>
              <a:t>    -Oolíticas</a:t>
            </a:r>
          </a:p>
          <a:p>
            <a:pPr eaLnBrk="1" hangingPunct="1">
              <a:buFont typeface="Wingdings 2" pitchFamily="18" charset="2"/>
              <a:buNone/>
            </a:pPr>
            <a:r>
              <a:rPr lang="es-ES" sz="2000" smtClean="0"/>
              <a:t>    -Brecholoides</a:t>
            </a:r>
          </a:p>
          <a:p>
            <a:pPr eaLnBrk="1" hangingPunct="1">
              <a:buFont typeface="Wingdings 2" pitchFamily="18" charset="2"/>
              <a:buNone/>
            </a:pPr>
            <a:r>
              <a:rPr lang="es-ES" sz="2000" smtClean="0"/>
              <a:t>    -Clásticas</a:t>
            </a:r>
          </a:p>
          <a:p>
            <a:pPr eaLnBrk="1" hangingPunct="1">
              <a:buFont typeface="Wingdings 2" pitchFamily="18" charset="2"/>
              <a:buNone/>
            </a:pPr>
            <a:endParaRPr lang="es-ES" smtClean="0"/>
          </a:p>
        </p:txBody>
      </p:sp>
      <p:pic>
        <p:nvPicPr>
          <p:cNvPr id="14340" name="5 Imagen" descr="torcal.jpg"/>
          <p:cNvPicPr>
            <a:picLocks noChangeAspect="1"/>
          </p:cNvPicPr>
          <p:nvPr/>
        </p:nvPicPr>
        <p:blipFill>
          <a:blip r:embed="rId2"/>
          <a:srcRect/>
          <a:stretch>
            <a:fillRect/>
          </a:stretch>
        </p:blipFill>
        <p:spPr bwMode="auto">
          <a:xfrm>
            <a:off x="0" y="3857625"/>
            <a:ext cx="8786813" cy="2786063"/>
          </a:xfrm>
          <a:prstGeom prst="rect">
            <a:avLst/>
          </a:prstGeom>
          <a:noFill/>
          <a:ln w="9525">
            <a:noFill/>
            <a:miter lim="800000"/>
            <a:headEnd/>
            <a:tailEnd/>
          </a:ln>
        </p:spPr>
      </p:pic>
      <p:pic>
        <p:nvPicPr>
          <p:cNvPr id="14341" name="6 Imagen" descr="torcal1.jpg"/>
          <p:cNvPicPr>
            <a:picLocks noChangeAspect="1"/>
          </p:cNvPicPr>
          <p:nvPr/>
        </p:nvPicPr>
        <p:blipFill>
          <a:blip r:embed="rId3"/>
          <a:srcRect/>
          <a:stretch>
            <a:fillRect/>
          </a:stretch>
        </p:blipFill>
        <p:spPr bwMode="auto">
          <a:xfrm>
            <a:off x="714375" y="1714500"/>
            <a:ext cx="2714625" cy="2043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Título"/>
          <p:cNvSpPr>
            <a:spLocks noGrp="1"/>
          </p:cNvSpPr>
          <p:nvPr>
            <p:ph type="title"/>
          </p:nvPr>
        </p:nvSpPr>
        <p:spPr>
          <a:xfrm>
            <a:off x="685800" y="514350"/>
            <a:ext cx="2743200" cy="1162050"/>
          </a:xfrm>
        </p:spPr>
        <p:txBody>
          <a:bodyPr/>
          <a:lstStyle/>
          <a:p>
            <a:pPr algn="ctr" eaLnBrk="1" hangingPunct="1"/>
            <a:r>
              <a:rPr lang="es-ES" sz="4000" smtClean="0"/>
              <a:t>El Tornillo</a:t>
            </a:r>
          </a:p>
        </p:txBody>
      </p:sp>
      <p:sp>
        <p:nvSpPr>
          <p:cNvPr id="15362" name="2 Marcador de texto"/>
          <p:cNvSpPr>
            <a:spLocks noGrp="1"/>
          </p:cNvSpPr>
          <p:nvPr>
            <p:ph type="body" idx="2"/>
          </p:nvPr>
        </p:nvSpPr>
        <p:spPr/>
        <p:txBody>
          <a:bodyPr/>
          <a:lstStyle/>
          <a:p>
            <a:pPr eaLnBrk="1" hangingPunct="1"/>
            <a:endParaRPr lang="es-ES" smtClean="0"/>
          </a:p>
          <a:p>
            <a:pPr algn="ctr" eaLnBrk="1" hangingPunct="1"/>
            <a:r>
              <a:rPr lang="es-ES" sz="2000" smtClean="0"/>
              <a:t>El Tornillo es una formación kárstica en forma de tornillo del cual procede su nombre.</a:t>
            </a:r>
          </a:p>
          <a:p>
            <a:pPr algn="ctr" eaLnBrk="1" hangingPunct="1"/>
            <a:r>
              <a:rPr lang="es-ES" sz="2000" smtClean="0"/>
              <a:t>Está considerado como un monumento natural.</a:t>
            </a:r>
          </a:p>
          <a:p>
            <a:pPr algn="ctr" eaLnBrk="1" hangingPunct="1"/>
            <a:r>
              <a:rPr lang="es-ES" sz="2000" smtClean="0"/>
              <a:t>Su forma ha sido creada mediante la erosión del agua y del viento</a:t>
            </a:r>
          </a:p>
        </p:txBody>
      </p:sp>
      <p:pic>
        <p:nvPicPr>
          <p:cNvPr id="15363" name="4 Marcador de contenido" descr="TORNILLO.jpg"/>
          <p:cNvPicPr>
            <a:picLocks noGrp="1" noChangeAspect="1"/>
          </p:cNvPicPr>
          <p:nvPr>
            <p:ph sz="half" idx="1"/>
          </p:nvPr>
        </p:nvPicPr>
        <p:blipFill>
          <a:blip r:embed="rId2"/>
          <a:srcRect/>
          <a:stretch>
            <a:fillRect/>
          </a:stretch>
        </p:blipFill>
        <p:spPr>
          <a:xfrm>
            <a:off x="3857625" y="1928813"/>
            <a:ext cx="4929188" cy="3286125"/>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Título"/>
          <p:cNvSpPr>
            <a:spLocks noGrp="1"/>
          </p:cNvSpPr>
          <p:nvPr>
            <p:ph type="title"/>
          </p:nvPr>
        </p:nvSpPr>
        <p:spPr>
          <a:xfrm>
            <a:off x="685800" y="514350"/>
            <a:ext cx="2743200" cy="1162050"/>
          </a:xfrm>
        </p:spPr>
        <p:txBody>
          <a:bodyPr/>
          <a:lstStyle/>
          <a:p>
            <a:pPr algn="ctr" eaLnBrk="1" hangingPunct="1"/>
            <a:r>
              <a:rPr lang="es-ES" sz="4000" smtClean="0"/>
              <a:t>Fauna</a:t>
            </a:r>
          </a:p>
        </p:txBody>
      </p:sp>
      <p:sp>
        <p:nvSpPr>
          <p:cNvPr id="16386" name="2 Marcador de texto"/>
          <p:cNvSpPr>
            <a:spLocks noGrp="1"/>
          </p:cNvSpPr>
          <p:nvPr>
            <p:ph type="body" idx="2"/>
          </p:nvPr>
        </p:nvSpPr>
        <p:spPr/>
        <p:txBody>
          <a:bodyPr/>
          <a:lstStyle/>
          <a:p>
            <a:pPr eaLnBrk="1" hangingPunct="1"/>
            <a:endParaRPr lang="es-ES" smtClean="0"/>
          </a:p>
          <a:p>
            <a:pPr algn="ctr" eaLnBrk="1" hangingPunct="1"/>
            <a:r>
              <a:rPr lang="es-ES" sz="2000" smtClean="0"/>
              <a:t>En el Torcal nos podemos encontrar con 12</a:t>
            </a:r>
            <a:r>
              <a:rPr lang="es-ES" smtClean="0"/>
              <a:t>8  </a:t>
            </a:r>
            <a:r>
              <a:rPr lang="es-ES" sz="2000" smtClean="0"/>
              <a:t>especies de vertebrados .  La gran mayoría son aves (93) en total, las cuales están protegidas por la Z.E.P.A</a:t>
            </a:r>
          </a:p>
        </p:txBody>
      </p:sp>
      <p:pic>
        <p:nvPicPr>
          <p:cNvPr id="16387" name="4 Marcador de contenido" descr="buitreleonado3.jpg"/>
          <p:cNvPicPr>
            <a:picLocks noGrp="1" noChangeAspect="1"/>
          </p:cNvPicPr>
          <p:nvPr>
            <p:ph sz="half" idx="1"/>
          </p:nvPr>
        </p:nvPicPr>
        <p:blipFill>
          <a:blip r:embed="rId2"/>
          <a:srcRect/>
          <a:stretch>
            <a:fillRect/>
          </a:stretch>
        </p:blipFill>
        <p:spPr>
          <a:xfrm>
            <a:off x="4500563" y="1714500"/>
            <a:ext cx="3403600" cy="307657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Título"/>
          <p:cNvSpPr>
            <a:spLocks noGrp="1"/>
          </p:cNvSpPr>
          <p:nvPr>
            <p:ph type="title"/>
          </p:nvPr>
        </p:nvSpPr>
        <p:spPr>
          <a:xfrm>
            <a:off x="685800" y="514350"/>
            <a:ext cx="2743200" cy="1162050"/>
          </a:xfrm>
        </p:spPr>
        <p:txBody>
          <a:bodyPr/>
          <a:lstStyle/>
          <a:p>
            <a:pPr algn="ctr" eaLnBrk="1" hangingPunct="1"/>
            <a:r>
              <a:rPr lang="es-ES" sz="4000" smtClean="0"/>
              <a:t>Flora</a:t>
            </a:r>
          </a:p>
        </p:txBody>
      </p:sp>
      <p:sp>
        <p:nvSpPr>
          <p:cNvPr id="17410" name="2 Marcador de texto"/>
          <p:cNvSpPr>
            <a:spLocks noGrp="1"/>
          </p:cNvSpPr>
          <p:nvPr>
            <p:ph type="body" idx="2"/>
          </p:nvPr>
        </p:nvSpPr>
        <p:spPr>
          <a:xfrm>
            <a:off x="684213" y="1700213"/>
            <a:ext cx="2743200" cy="4572000"/>
          </a:xfrm>
        </p:spPr>
        <p:txBody>
          <a:bodyPr/>
          <a:lstStyle/>
          <a:p>
            <a:pPr algn="ctr" eaLnBrk="1" hangingPunct="1"/>
            <a:r>
              <a:rPr lang="es-ES" sz="2000" smtClean="0"/>
              <a:t>Con respecto a la flora se han catalogado 664 especies de plantas, 12 de líquenes, 77 de musgos y hepáticas y 10 de helechos.</a:t>
            </a:r>
          </a:p>
        </p:txBody>
      </p:sp>
      <p:pic>
        <p:nvPicPr>
          <p:cNvPr id="17411" name="4 Marcador de contenido" descr="saxifragabiternata12.jpg"/>
          <p:cNvPicPr>
            <a:picLocks noGrp="1" noChangeAspect="1"/>
          </p:cNvPicPr>
          <p:nvPr>
            <p:ph sz="half" idx="1"/>
          </p:nvPr>
        </p:nvPicPr>
        <p:blipFill>
          <a:blip r:embed="rId2"/>
          <a:srcRect/>
          <a:stretch>
            <a:fillRect/>
          </a:stretch>
        </p:blipFill>
        <p:spPr>
          <a:xfrm>
            <a:off x="571500" y="4000500"/>
            <a:ext cx="3454400" cy="2311400"/>
          </a:xfrm>
        </p:spPr>
      </p:pic>
      <p:pic>
        <p:nvPicPr>
          <p:cNvPr id="17412" name="6 Imagen" descr="torcal8.jpg"/>
          <p:cNvPicPr>
            <a:picLocks noChangeAspect="1"/>
          </p:cNvPicPr>
          <p:nvPr/>
        </p:nvPicPr>
        <p:blipFill>
          <a:blip r:embed="rId3"/>
          <a:srcRect/>
          <a:stretch>
            <a:fillRect/>
          </a:stretch>
        </p:blipFill>
        <p:spPr bwMode="auto">
          <a:xfrm>
            <a:off x="4286250" y="2571750"/>
            <a:ext cx="4370388" cy="3714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a:xfrm>
            <a:off x="468313" y="115888"/>
            <a:ext cx="8229600" cy="1155700"/>
          </a:xfrm>
        </p:spPr>
        <p:txBody>
          <a:bodyPr/>
          <a:lstStyle/>
          <a:p>
            <a:pPr eaLnBrk="1" hangingPunct="1"/>
            <a:r>
              <a:rPr lang="es-ES" smtClean="0"/>
              <a:t>     Laguna de Fuente Piedra.</a:t>
            </a:r>
          </a:p>
        </p:txBody>
      </p:sp>
      <p:sp>
        <p:nvSpPr>
          <p:cNvPr id="18434" name="Rectangle 3"/>
          <p:cNvSpPr>
            <a:spLocks noGrp="1"/>
          </p:cNvSpPr>
          <p:nvPr>
            <p:ph type="body" idx="1"/>
          </p:nvPr>
        </p:nvSpPr>
        <p:spPr>
          <a:xfrm>
            <a:off x="395288" y="1916113"/>
            <a:ext cx="4392612" cy="4389437"/>
          </a:xfrm>
        </p:spPr>
        <p:txBody>
          <a:bodyPr/>
          <a:lstStyle/>
          <a:p>
            <a:pPr eaLnBrk="1" hangingPunct="1">
              <a:lnSpc>
                <a:spcPct val="80000"/>
              </a:lnSpc>
            </a:pPr>
            <a:r>
              <a:rPr lang="es-ES" sz="1700" smtClean="0"/>
              <a:t>En pleno corazón de Andalucía, al sur de la Península Ibérica, se encuentra uno de los humedales más importantes de Europa y el de mayor extensión y biodiversidad de Andalucía, la Laguna de Fuente de Piedra, considerada como Reserva Natural, lo que ha otorgado a sus ecosistemas el nivel de protección necesario para su conservación y evolución como espacio protegido. La Laguna de Fuente de Piedra es un incomparable paraíso situado entre campos de olivos y cereales, un espacio privilegiado para la vida y reproducción de decenas de especies de aves, migratorias y sedentarias, que encuentran en sus aguas y sus limos, lo necesario para su pervivencia.  </a:t>
            </a:r>
          </a:p>
        </p:txBody>
      </p:sp>
      <p:pic>
        <p:nvPicPr>
          <p:cNvPr id="18435" name="Picture 5" descr="3275580848_6d2cefa1e7"/>
          <p:cNvPicPr>
            <a:picLocks noChangeAspect="1" noChangeArrowheads="1"/>
          </p:cNvPicPr>
          <p:nvPr/>
        </p:nvPicPr>
        <p:blipFill>
          <a:blip r:embed="rId2"/>
          <a:srcRect/>
          <a:stretch>
            <a:fillRect/>
          </a:stretch>
        </p:blipFill>
        <p:spPr bwMode="auto">
          <a:xfrm>
            <a:off x="4787900" y="2271713"/>
            <a:ext cx="4356100" cy="38211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lstStyle/>
          <a:p>
            <a:pPr eaLnBrk="1" hangingPunct="1"/>
            <a:r>
              <a:rPr lang="es-ES" smtClean="0"/>
              <a:t>                       Fauna</a:t>
            </a:r>
          </a:p>
        </p:txBody>
      </p:sp>
      <p:sp>
        <p:nvSpPr>
          <p:cNvPr id="19458" name="Rectangle 3"/>
          <p:cNvSpPr>
            <a:spLocks noGrp="1"/>
          </p:cNvSpPr>
          <p:nvPr>
            <p:ph type="body" idx="1"/>
          </p:nvPr>
        </p:nvSpPr>
        <p:spPr/>
        <p:txBody>
          <a:bodyPr/>
          <a:lstStyle/>
          <a:p>
            <a:pPr eaLnBrk="1" hangingPunct="1"/>
            <a:r>
              <a:rPr lang="es-ES" smtClean="0"/>
              <a:t>. </a:t>
            </a:r>
          </a:p>
        </p:txBody>
      </p:sp>
      <p:pic>
        <p:nvPicPr>
          <p:cNvPr id="19459" name="Picture 5" descr="aythyaferina10"/>
          <p:cNvPicPr>
            <a:picLocks noChangeAspect="1" noChangeArrowheads="1"/>
          </p:cNvPicPr>
          <p:nvPr/>
        </p:nvPicPr>
        <p:blipFill>
          <a:blip r:embed="rId2"/>
          <a:srcRect/>
          <a:stretch>
            <a:fillRect/>
          </a:stretch>
        </p:blipFill>
        <p:spPr bwMode="auto">
          <a:xfrm>
            <a:off x="7740650" y="2133600"/>
            <a:ext cx="952500" cy="485775"/>
          </a:xfrm>
          <a:prstGeom prst="rect">
            <a:avLst/>
          </a:prstGeom>
          <a:noFill/>
          <a:ln w="9525">
            <a:noFill/>
            <a:miter lim="800000"/>
            <a:headEnd/>
            <a:tailEnd/>
          </a:ln>
        </p:spPr>
      </p:pic>
      <p:pic>
        <p:nvPicPr>
          <p:cNvPr id="19460" name="Picture 7" descr="gelochelidonnilotica27"/>
          <p:cNvPicPr>
            <a:picLocks noChangeAspect="1" noChangeArrowheads="1"/>
          </p:cNvPicPr>
          <p:nvPr/>
        </p:nvPicPr>
        <p:blipFill>
          <a:blip r:embed="rId3"/>
          <a:srcRect/>
          <a:stretch>
            <a:fillRect/>
          </a:stretch>
        </p:blipFill>
        <p:spPr bwMode="auto">
          <a:xfrm>
            <a:off x="7740650" y="2636838"/>
            <a:ext cx="952500" cy="1476375"/>
          </a:xfrm>
          <a:prstGeom prst="rect">
            <a:avLst/>
          </a:prstGeom>
          <a:noFill/>
          <a:ln w="9525">
            <a:noFill/>
            <a:miter lim="800000"/>
            <a:headEnd/>
            <a:tailEnd/>
          </a:ln>
        </p:spPr>
      </p:pic>
      <p:pic>
        <p:nvPicPr>
          <p:cNvPr id="19461" name="Picture 9" descr="hieraetusfasciatus1"/>
          <p:cNvPicPr>
            <a:picLocks noChangeAspect="1" noChangeArrowheads="1"/>
          </p:cNvPicPr>
          <p:nvPr/>
        </p:nvPicPr>
        <p:blipFill>
          <a:blip r:embed="rId4"/>
          <a:srcRect/>
          <a:stretch>
            <a:fillRect/>
          </a:stretch>
        </p:blipFill>
        <p:spPr bwMode="auto">
          <a:xfrm>
            <a:off x="6804025" y="1916113"/>
            <a:ext cx="952500" cy="990600"/>
          </a:xfrm>
          <a:prstGeom prst="rect">
            <a:avLst/>
          </a:prstGeom>
          <a:noFill/>
          <a:ln w="9525">
            <a:noFill/>
            <a:miter lim="800000"/>
            <a:headEnd/>
            <a:tailEnd/>
          </a:ln>
        </p:spPr>
      </p:pic>
      <p:pic>
        <p:nvPicPr>
          <p:cNvPr id="19462" name="Picture 11" descr="motacillaflava15"/>
          <p:cNvPicPr>
            <a:picLocks noChangeAspect="1" noChangeArrowheads="1"/>
          </p:cNvPicPr>
          <p:nvPr/>
        </p:nvPicPr>
        <p:blipFill>
          <a:blip r:embed="rId5"/>
          <a:srcRect/>
          <a:stretch>
            <a:fillRect/>
          </a:stretch>
        </p:blipFill>
        <p:spPr bwMode="auto">
          <a:xfrm>
            <a:off x="6804025" y="2924175"/>
            <a:ext cx="952500" cy="1181100"/>
          </a:xfrm>
          <a:prstGeom prst="rect">
            <a:avLst/>
          </a:prstGeom>
          <a:noFill/>
          <a:ln w="9525">
            <a:noFill/>
            <a:miter lim="800000"/>
            <a:headEnd/>
            <a:tailEnd/>
          </a:ln>
        </p:spPr>
      </p:pic>
      <p:pic>
        <p:nvPicPr>
          <p:cNvPr id="19463" name="Picture 13" descr="phoenicopterusruber7"/>
          <p:cNvPicPr>
            <a:picLocks noChangeAspect="1" noChangeArrowheads="1"/>
          </p:cNvPicPr>
          <p:nvPr/>
        </p:nvPicPr>
        <p:blipFill>
          <a:blip r:embed="rId6"/>
          <a:srcRect/>
          <a:stretch>
            <a:fillRect/>
          </a:stretch>
        </p:blipFill>
        <p:spPr bwMode="auto">
          <a:xfrm>
            <a:off x="5076825" y="4149725"/>
            <a:ext cx="3724275" cy="2162175"/>
          </a:xfrm>
          <a:prstGeom prst="rect">
            <a:avLst/>
          </a:prstGeom>
          <a:noFill/>
          <a:ln w="9525">
            <a:noFill/>
            <a:miter lim="800000"/>
            <a:headEnd/>
            <a:tailEnd/>
          </a:ln>
        </p:spPr>
      </p:pic>
      <p:sp>
        <p:nvSpPr>
          <p:cNvPr id="19464" name="Rectangle 14"/>
          <p:cNvSpPr>
            <a:spLocks noChangeArrowheads="1"/>
          </p:cNvSpPr>
          <p:nvPr/>
        </p:nvSpPr>
        <p:spPr bwMode="auto">
          <a:xfrm>
            <a:off x="395288" y="2873375"/>
            <a:ext cx="4681537" cy="3387725"/>
          </a:xfrm>
          <a:prstGeom prst="rect">
            <a:avLst/>
          </a:prstGeom>
          <a:noFill/>
          <a:ln w="9525">
            <a:noFill/>
            <a:miter lim="800000"/>
            <a:headEnd/>
            <a:tailEnd/>
          </a:ln>
        </p:spPr>
        <p:txBody>
          <a:bodyPr anchor="ctr">
            <a:spAutoFit/>
          </a:bodyPr>
          <a:lstStyle/>
          <a:p>
            <a:pPr algn="just"/>
            <a:r>
              <a:rPr lang="es-ES"/>
              <a:t>Los anfibios y reptiles acuáticos están muy restringidos en la Reserva Natural a causa de los altos niveles de sal que tiene el agua. No es así en las Lagunas existentes en la Zona Periférica de Protección en la que podemos encontrar al gallipato . En los arroyos y raneros existen cinco especies de sapos y dos de ranas entre las cuales destaca la ranita meridional   de excelentes cualidades miméticas. Igualmente viven reptiles como el galápago leproso  culebra viperina  o la culebra de collar. </a:t>
            </a:r>
          </a:p>
        </p:txBody>
      </p:sp>
      <p:pic>
        <p:nvPicPr>
          <p:cNvPr id="19465" name="Picture 16" descr="Ver imagen en tamaño completo"/>
          <p:cNvPicPr>
            <a:picLocks noChangeAspect="1" noChangeArrowheads="1"/>
          </p:cNvPicPr>
          <p:nvPr/>
        </p:nvPicPr>
        <p:blipFill>
          <a:blip r:embed="rId7"/>
          <a:srcRect/>
          <a:stretch>
            <a:fillRect/>
          </a:stretch>
        </p:blipFill>
        <p:spPr bwMode="auto">
          <a:xfrm>
            <a:off x="5508625" y="2781300"/>
            <a:ext cx="1181100" cy="8858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p:nvPr>
        </p:nvSpPr>
        <p:spPr/>
        <p:txBody>
          <a:bodyPr/>
          <a:lstStyle/>
          <a:p>
            <a:pPr eaLnBrk="1" hangingPunct="1"/>
            <a:r>
              <a:rPr lang="es-ES" smtClean="0"/>
              <a:t>      Flamencos</a:t>
            </a:r>
          </a:p>
        </p:txBody>
      </p:sp>
      <p:sp>
        <p:nvSpPr>
          <p:cNvPr id="20482" name="Rectangle 3"/>
          <p:cNvSpPr>
            <a:spLocks noGrp="1"/>
          </p:cNvSpPr>
          <p:nvPr>
            <p:ph type="body" idx="1"/>
          </p:nvPr>
        </p:nvSpPr>
        <p:spPr>
          <a:xfrm>
            <a:off x="457200" y="1935163"/>
            <a:ext cx="4691063" cy="4389437"/>
          </a:xfrm>
        </p:spPr>
        <p:txBody>
          <a:bodyPr/>
          <a:lstStyle/>
          <a:p>
            <a:pPr eaLnBrk="1" hangingPunct="1"/>
            <a:r>
              <a:rPr lang="es-ES" smtClean="0"/>
              <a:t>Sin duda alguna, el renombre que actualmente posee la Laguna de Fuente de Piedra se debe en gran medida al FLAMENCO ROSA (Phoenicopterus ruber) y, en segundo lugar, al resto de las aves acuáticas que la pueblan.  </a:t>
            </a:r>
          </a:p>
        </p:txBody>
      </p:sp>
      <p:pic>
        <p:nvPicPr>
          <p:cNvPr id="20483" name="Picture 5" descr="Flamenco en La Laguna"/>
          <p:cNvPicPr>
            <a:picLocks noChangeAspect="1" noChangeArrowheads="1"/>
          </p:cNvPicPr>
          <p:nvPr/>
        </p:nvPicPr>
        <p:blipFill>
          <a:blip r:embed="rId2"/>
          <a:srcRect/>
          <a:stretch>
            <a:fillRect/>
          </a:stretch>
        </p:blipFill>
        <p:spPr bwMode="auto">
          <a:xfrm>
            <a:off x="5364163" y="1700213"/>
            <a:ext cx="2952750" cy="43211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p:txBody>
          <a:bodyPr/>
          <a:lstStyle/>
          <a:p>
            <a:pPr eaLnBrk="1" hangingPunct="1"/>
            <a:r>
              <a:rPr lang="es-ES" smtClean="0"/>
              <a:t>La sal de la Laguna.</a:t>
            </a:r>
          </a:p>
        </p:txBody>
      </p:sp>
      <p:sp>
        <p:nvSpPr>
          <p:cNvPr id="21506" name="Rectangle 3"/>
          <p:cNvSpPr>
            <a:spLocks noGrp="1"/>
          </p:cNvSpPr>
          <p:nvPr>
            <p:ph type="body" idx="1"/>
          </p:nvPr>
        </p:nvSpPr>
        <p:spPr>
          <a:xfrm>
            <a:off x="395288" y="1916113"/>
            <a:ext cx="8229600" cy="4389437"/>
          </a:xfrm>
        </p:spPr>
        <p:txBody>
          <a:bodyPr/>
          <a:lstStyle/>
          <a:p>
            <a:pPr eaLnBrk="1" hangingPunct="1"/>
            <a:r>
              <a:rPr lang="es-ES" smtClean="0"/>
              <a:t>La salinidad tiene un origen continental y está provocada por los minerales depositados en su cuenca (cloruro sádico y yeso), que al ser disuelto por el agua le confieren el carácter salino. Al aumentar la evaporación, en primavera, la laguna tiende a desecarse y la sal cristaliza en su superficie. Desde la época romana hasta la década de los 50 esta sal se explotó con fines comerciales.</a:t>
            </a:r>
          </a:p>
          <a:p>
            <a:pPr eaLnBrk="1" hangingPunct="1"/>
            <a:endParaRPr lang="es-ES" smtClean="0"/>
          </a:p>
        </p:txBody>
      </p:sp>
      <p:pic>
        <p:nvPicPr>
          <p:cNvPr id="21507" name="Picture 5" descr="17920774"/>
          <p:cNvPicPr>
            <a:picLocks noChangeAspect="1" noChangeArrowheads="1"/>
          </p:cNvPicPr>
          <p:nvPr/>
        </p:nvPicPr>
        <p:blipFill>
          <a:blip r:embed="rId2"/>
          <a:srcRect/>
          <a:stretch>
            <a:fillRect/>
          </a:stretch>
        </p:blipFill>
        <p:spPr bwMode="auto">
          <a:xfrm>
            <a:off x="4859338" y="4797425"/>
            <a:ext cx="3970337" cy="20605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138</TotalTime>
  <Words>424</Words>
  <Application>Microsoft Office PowerPoint</Application>
  <PresentationFormat>On-screen Show (4:3)</PresentationFormat>
  <Paragraphs>29</Paragraphs>
  <Slides>9</Slides>
  <Notes>0</Notes>
  <HiddenSlides>0</HiddenSlides>
  <MMClips>0</MMClips>
  <ScaleCrop>false</ScaleCrop>
  <HeadingPairs>
    <vt:vector size="6" baseType="variant">
      <vt:variant>
        <vt:lpstr>Fuentes usadas</vt:lpstr>
      </vt:variant>
      <vt:variant>
        <vt:i4>4</vt:i4>
      </vt:variant>
      <vt:variant>
        <vt:lpstr>Plantilla de diseño</vt:lpstr>
      </vt:variant>
      <vt:variant>
        <vt:i4>4</vt:i4>
      </vt:variant>
      <vt:variant>
        <vt:lpstr>Títulos de diapositiva</vt:lpstr>
      </vt:variant>
      <vt:variant>
        <vt:i4>9</vt:i4>
      </vt:variant>
    </vt:vector>
  </HeadingPairs>
  <TitlesOfParts>
    <vt:vector size="17" baseType="lpstr">
      <vt:lpstr>Arial</vt:lpstr>
      <vt:lpstr>Calibri</vt:lpstr>
      <vt:lpstr>Constantia</vt:lpstr>
      <vt:lpstr>Wingdings 2</vt:lpstr>
      <vt:lpstr>Flujo</vt:lpstr>
      <vt:lpstr>Flujo</vt:lpstr>
      <vt:lpstr>Flujo</vt:lpstr>
      <vt:lpstr>Flujo</vt:lpstr>
      <vt:lpstr>Diapositiva 1</vt:lpstr>
      <vt:lpstr>El Torcal de Antequera</vt:lpstr>
      <vt:lpstr>El Tornillo</vt:lpstr>
      <vt:lpstr>Fauna</vt:lpstr>
      <vt:lpstr>Flora</vt:lpstr>
      <vt:lpstr>     Laguna de Fuente Piedra.</vt:lpstr>
      <vt:lpstr>                       Fauna</vt:lpstr>
      <vt:lpstr>      Flamencos</vt:lpstr>
      <vt:lpstr>La sal de la Laguna.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Visita a la reserva de la biosfera</dc:title>
  <dc:creator>Alex</dc:creator>
  <cp:lastModifiedBy>WinuE</cp:lastModifiedBy>
  <cp:revision>6</cp:revision>
  <dcterms:created xsi:type="dcterms:W3CDTF">2010-04-27T16:10:50Z</dcterms:created>
  <dcterms:modified xsi:type="dcterms:W3CDTF">2010-05-11T07:07:22Z</dcterms:modified>
</cp:coreProperties>
</file>